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67" r:id="rId5"/>
    <p:sldId id="282" r:id="rId6"/>
    <p:sldId id="272" r:id="rId7"/>
    <p:sldId id="283" r:id="rId8"/>
    <p:sldId id="276" r:id="rId9"/>
    <p:sldId id="284" r:id="rId10"/>
    <p:sldId id="280" r:id="rId11"/>
    <p:sldId id="281" r:id="rId12"/>
    <p:sldId id="285" r:id="rId13"/>
    <p:sldId id="286" r:id="rId14"/>
    <p:sldId id="287" r:id="rId15"/>
    <p:sldId id="259" r:id="rId16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9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6" autoAdjust="0"/>
    <p:restoredTop sz="94701" autoAdjust="0"/>
  </p:normalViewPr>
  <p:slideViewPr>
    <p:cSldViewPr>
      <p:cViewPr>
        <p:scale>
          <a:sx n="110" d="100"/>
          <a:sy n="110" d="100"/>
        </p:scale>
        <p:origin x="-10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44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54B5E-DB09-4191-9245-03DFB3C2BA6A}" type="datetimeFigureOut">
              <a:rPr lang="de-CH" smtClean="0"/>
              <a:t>09.04.2019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E9CDA-ACC3-467C-A7DC-B13C1D680403}" type="slidenum">
              <a:rPr lang="de-CH" smtClean="0"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47567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475656" y="2130425"/>
            <a:ext cx="7020000" cy="1470025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b="1" baseline="0"/>
            </a:lvl1pPr>
          </a:lstStyle>
          <a:p>
            <a:r>
              <a:rPr lang="de-DE" dirty="0" smtClean="0"/>
              <a:t>TITEL DURCH KLICKEN BEARBEITEN</a:t>
            </a:r>
            <a:br>
              <a:rPr lang="de-DE" dirty="0" smtClean="0"/>
            </a:br>
            <a:r>
              <a:rPr lang="de-DE" dirty="0" smtClean="0"/>
              <a:t>VERDANA 22 FETT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75656" y="3620616"/>
            <a:ext cx="7020000" cy="1752600"/>
          </a:xfrm>
        </p:spPr>
        <p:txBody>
          <a:bodyPr anchor="t">
            <a:noAutofit/>
          </a:bodyPr>
          <a:lstStyle>
            <a:lvl1pPr marL="0" indent="0" algn="l">
              <a:buNone/>
              <a:defRPr sz="2200" baseline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DURCH KLICKEN BEARBEITEN</a:t>
            </a:r>
            <a:br>
              <a:rPr lang="de-DE" dirty="0" smtClean="0"/>
            </a:br>
            <a:r>
              <a:rPr lang="de-DE" dirty="0" smtClean="0"/>
              <a:t>VERDANA 22 ORANGE AKZENT 1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476375" y="5732643"/>
            <a:ext cx="4895826" cy="648685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CH" dirty="0" smtClean="0"/>
              <a:t>Name</a:t>
            </a:r>
            <a:br>
              <a:rPr lang="de-CH" dirty="0" smtClean="0"/>
            </a:br>
            <a:r>
              <a:rPr lang="de-CH" dirty="0" smtClean="0"/>
              <a:t>Funktion, Abteilung</a:t>
            </a:r>
            <a:endParaRPr lang="de-CH" dirty="0"/>
          </a:p>
        </p:txBody>
      </p:sp>
      <p:sp>
        <p:nvSpPr>
          <p:cNvPr id="9" name="Rechteck 8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0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9041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5299" y="836712"/>
            <a:ext cx="7920000" cy="504825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+mj-lt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CH" dirty="0" smtClean="0"/>
              <a:t>UNTERTITEL DURCH KLICKEN EINFÜGEN</a:t>
            </a:r>
            <a:endParaRPr lang="de-CH" dirty="0"/>
          </a:p>
        </p:txBody>
      </p:sp>
      <p:sp>
        <p:nvSpPr>
          <p:cNvPr id="13" name="Line 14"/>
          <p:cNvSpPr>
            <a:spLocks noChangeShapeType="1"/>
          </p:cNvSpPr>
          <p:nvPr userDrawn="1"/>
        </p:nvSpPr>
        <p:spPr bwMode="auto">
          <a:xfrm>
            <a:off x="-36512" y="1340768"/>
            <a:ext cx="8640960" cy="0"/>
          </a:xfrm>
          <a:prstGeom prst="line">
            <a:avLst/>
          </a:prstGeom>
          <a:noFill/>
          <a:ln w="28575">
            <a:solidFill>
              <a:srgbClr val="ED79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11" name="Textplatzhalter 2"/>
          <p:cNvSpPr>
            <a:spLocks noGrp="1"/>
          </p:cNvSpPr>
          <p:nvPr>
            <p:ph idx="1"/>
          </p:nvPr>
        </p:nvSpPr>
        <p:spPr>
          <a:xfrm>
            <a:off x="675299" y="1628799"/>
            <a:ext cx="792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75299" y="332656"/>
            <a:ext cx="79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BEARBEITEN</a:t>
            </a:r>
            <a:endParaRPr lang="de-CH" dirty="0"/>
          </a:p>
        </p:txBody>
      </p:sp>
      <p:sp>
        <p:nvSpPr>
          <p:cNvPr id="10" name="Rechteck 9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04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 mit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accent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accent1"/>
                </a:solidFill>
              </a:rPr>
              <a:pPr/>
              <a:t>09.04.2019</a:t>
            </a:fld>
            <a:endParaRPr lang="de-CH" dirty="0">
              <a:solidFill>
                <a:schemeClr val="accent1"/>
              </a:solidFill>
            </a:endParaRPr>
          </a:p>
        </p:txBody>
      </p:sp>
      <p:sp>
        <p:nvSpPr>
          <p:cNvPr id="4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accent1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accent1"/>
                </a:solidFill>
              </a:rPr>
              <a:t>| www.upkbs.ch |</a:t>
            </a:r>
            <a:endParaRPr lang="de-CH" altLang="de-DE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95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5299" y="836712"/>
            <a:ext cx="7920000" cy="504825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+mj-lt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CH" dirty="0" smtClean="0"/>
              <a:t>UNTERTITEL DURCH KLICKEN EINFÜGEN</a:t>
            </a:r>
            <a:endParaRPr lang="de-CH" dirty="0"/>
          </a:p>
        </p:txBody>
      </p:sp>
      <p:sp>
        <p:nvSpPr>
          <p:cNvPr id="4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75299" y="332656"/>
            <a:ext cx="79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729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2"/>
          <p:cNvSpPr>
            <a:spLocks noGrp="1"/>
          </p:cNvSpPr>
          <p:nvPr>
            <p:ph sz="half" idx="1"/>
          </p:nvPr>
        </p:nvSpPr>
        <p:spPr>
          <a:xfrm>
            <a:off x="683568" y="1628800"/>
            <a:ext cx="3960000" cy="452596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4" name="Inhaltsplatzhalter 3"/>
          <p:cNvSpPr>
            <a:spLocks noGrp="1"/>
          </p:cNvSpPr>
          <p:nvPr>
            <p:ph sz="half" idx="2"/>
          </p:nvPr>
        </p:nvSpPr>
        <p:spPr>
          <a:xfrm>
            <a:off x="4662539" y="1628800"/>
            <a:ext cx="3960000" cy="4525963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21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5299" y="836712"/>
            <a:ext cx="7920000" cy="504825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+mj-lt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CH" dirty="0" smtClean="0"/>
              <a:t>UNTERTITEL DURCH KLICKEN EINFÜGEN</a:t>
            </a:r>
            <a:endParaRPr lang="de-CH" dirty="0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-36512" y="1340768"/>
            <a:ext cx="8640960" cy="0"/>
          </a:xfrm>
          <a:prstGeom prst="line">
            <a:avLst/>
          </a:prstGeom>
          <a:noFill/>
          <a:ln w="28575">
            <a:solidFill>
              <a:srgbClr val="ED79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23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75299" y="332656"/>
            <a:ext cx="79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BEARBEITEN</a:t>
            </a:r>
            <a:endParaRPr lang="de-CH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272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178696" cy="116205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000" b="1" baseline="0"/>
            </a:lvl1pPr>
          </a:lstStyle>
          <a:p>
            <a:r>
              <a:rPr lang="de-DE" dirty="0" smtClean="0"/>
              <a:t>TITELMASTER-FORMAT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07904" y="273050"/>
            <a:ext cx="4824536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78696" cy="469106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Line 14"/>
          <p:cNvSpPr>
            <a:spLocks noChangeShapeType="1"/>
          </p:cNvSpPr>
          <p:nvPr userDrawn="1"/>
        </p:nvSpPr>
        <p:spPr bwMode="auto">
          <a:xfrm>
            <a:off x="-36512" y="1412776"/>
            <a:ext cx="3672408" cy="0"/>
          </a:xfrm>
          <a:prstGeom prst="line">
            <a:avLst/>
          </a:prstGeom>
          <a:noFill/>
          <a:ln w="28575">
            <a:solidFill>
              <a:srgbClr val="ED79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6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12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63688" y="4581128"/>
            <a:ext cx="5515000" cy="78621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200" b="1">
                <a:latin typeface="+mj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63688" y="612775"/>
            <a:ext cx="5515000" cy="382433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 smtClean="0"/>
              <a:t>Bild durch Klicken auf Symbol hinzufügen</a:t>
            </a:r>
            <a:endParaRPr lang="de-CH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3688" y="5373216"/>
            <a:ext cx="5515200" cy="792088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+mj-lt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CH" dirty="0" smtClean="0"/>
              <a:t>UNTERTITEL DURCH KLICKEN EINFÜGEN</a:t>
            </a:r>
            <a:endParaRPr lang="de-CH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2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7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058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83569" y="1557338"/>
            <a:ext cx="7920000" cy="3743870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CH" dirty="0" smtClean="0"/>
              <a:t>Vorname Name</a:t>
            </a:r>
            <a:br>
              <a:rPr lang="de-CH" dirty="0" smtClean="0"/>
            </a:br>
            <a:r>
              <a:rPr lang="de-CH" dirty="0" smtClean="0"/>
              <a:t>Abteilung</a:t>
            </a:r>
            <a:br>
              <a:rPr lang="de-CH" dirty="0" smtClean="0"/>
            </a:br>
            <a:r>
              <a:rPr lang="de-CH" dirty="0" smtClean="0"/>
              <a:t>E-Mail</a:t>
            </a:r>
            <a:endParaRPr lang="de-CH" dirty="0"/>
          </a:p>
        </p:txBody>
      </p:sp>
      <p:sp>
        <p:nvSpPr>
          <p:cNvPr id="9" name="Line 14"/>
          <p:cNvSpPr>
            <a:spLocks noChangeShapeType="1"/>
          </p:cNvSpPr>
          <p:nvPr userDrawn="1"/>
        </p:nvSpPr>
        <p:spPr bwMode="auto">
          <a:xfrm>
            <a:off x="-36512" y="1340768"/>
            <a:ext cx="8496000" cy="0"/>
          </a:xfrm>
          <a:prstGeom prst="line">
            <a:avLst/>
          </a:prstGeom>
          <a:noFill/>
          <a:ln w="28575">
            <a:solidFill>
              <a:srgbClr val="ED79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1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75299" y="836712"/>
            <a:ext cx="7920000" cy="504825"/>
          </a:xfrm>
        </p:spPr>
        <p:txBody>
          <a:bodyPr>
            <a:noAutofit/>
          </a:bodyPr>
          <a:lstStyle>
            <a:lvl1pPr marL="0" indent="0">
              <a:buNone/>
              <a:defRPr sz="2200" baseline="0">
                <a:solidFill>
                  <a:schemeClr val="accent1"/>
                </a:solidFill>
                <a:latin typeface="+mj-lt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CH" dirty="0" smtClean="0"/>
              <a:t>UNTERTITEL DURCH KLICKEN EINFÜGEN</a:t>
            </a:r>
            <a:endParaRPr lang="de-CH" dirty="0"/>
          </a:p>
        </p:txBody>
      </p:sp>
      <p:sp>
        <p:nvSpPr>
          <p:cNvPr id="19" name="Line 14"/>
          <p:cNvSpPr>
            <a:spLocks noChangeShapeType="1"/>
          </p:cNvSpPr>
          <p:nvPr userDrawn="1"/>
        </p:nvSpPr>
        <p:spPr bwMode="auto">
          <a:xfrm>
            <a:off x="-36512" y="1340768"/>
            <a:ext cx="8640960" cy="0"/>
          </a:xfrm>
          <a:prstGeom prst="line">
            <a:avLst/>
          </a:prstGeom>
          <a:noFill/>
          <a:ln w="28575">
            <a:solidFill>
              <a:srgbClr val="ED792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 dirty="0"/>
          </a:p>
        </p:txBody>
      </p:sp>
      <p:sp>
        <p:nvSpPr>
          <p:cNvPr id="2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675299" y="332656"/>
            <a:ext cx="79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DURCH KLICKEN BEARBEITEN</a:t>
            </a:r>
            <a:endParaRPr lang="de-CH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4437862" y="6633356"/>
            <a:ext cx="4716016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16" name="Foliennummernplatzhalter 5"/>
          <p:cNvSpPr txBox="1">
            <a:spLocks/>
          </p:cNvSpPr>
          <p:nvPr userDrawn="1"/>
        </p:nvSpPr>
        <p:spPr>
          <a:xfrm>
            <a:off x="8532440" y="6633356"/>
            <a:ext cx="702324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A327962A-8B68-47A5-831C-E25A22A57F31}" type="slidenum">
              <a:rPr lang="de-CH" sz="800" b="1" smtClean="0">
                <a:solidFill>
                  <a:schemeClr val="bg1"/>
                </a:solidFill>
                <a:latin typeface="+mj-lt"/>
              </a:rPr>
              <a:pPr algn="ctr"/>
              <a:t>‹Nr.›</a:t>
            </a:fld>
            <a:endParaRPr lang="de-CH" sz="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Datumsplatzhalter 3"/>
          <p:cNvSpPr txBox="1">
            <a:spLocks/>
          </p:cNvSpPr>
          <p:nvPr userDrawn="1"/>
        </p:nvSpPr>
        <p:spPr>
          <a:xfrm>
            <a:off x="7884368" y="6633356"/>
            <a:ext cx="78697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EADB01-04BC-4F89-BC3B-5D874BC1834C}" type="datetimeFigureOut">
              <a:rPr lang="de-CH" smtClean="0">
                <a:solidFill>
                  <a:schemeClr val="bg2"/>
                </a:solidFill>
              </a:rPr>
              <a:pPr/>
              <a:t>09.04.2019</a:t>
            </a:fld>
            <a:endParaRPr lang="de-CH" dirty="0">
              <a:solidFill>
                <a:schemeClr val="bg2"/>
              </a:solidFill>
            </a:endParaRPr>
          </a:p>
        </p:txBody>
      </p:sp>
      <p:sp>
        <p:nvSpPr>
          <p:cNvPr id="21" name="Fußzeilenplatzhalter 4"/>
          <p:cNvSpPr txBox="1">
            <a:spLocks/>
          </p:cNvSpPr>
          <p:nvPr userDrawn="1"/>
        </p:nvSpPr>
        <p:spPr>
          <a:xfrm>
            <a:off x="4283968" y="6633356"/>
            <a:ext cx="3841106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altLang="de-DE" b="1" dirty="0" smtClean="0">
                <a:solidFill>
                  <a:schemeClr val="bg2"/>
                </a:solidFill>
              </a:rPr>
              <a:t>Universitäre Psychiatrische Kliniken Basel </a:t>
            </a:r>
            <a:r>
              <a:rPr lang="de-CH" altLang="de-DE" dirty="0" smtClean="0">
                <a:solidFill>
                  <a:schemeClr val="bg2"/>
                </a:solidFill>
              </a:rPr>
              <a:t>| www.upkbs.ch |</a:t>
            </a:r>
            <a:endParaRPr lang="de-CH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26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66590" y="1628799"/>
            <a:ext cx="7920000" cy="46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66590" y="332656"/>
            <a:ext cx="7920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7535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3" r:id="rId4"/>
    <p:sldLayoutId id="2147483652" r:id="rId5"/>
    <p:sldLayoutId id="2147483656" r:id="rId6"/>
    <p:sldLayoutId id="2147483657" r:id="rId7"/>
    <p:sldLayoutId id="2147483662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e-CH" sz="2200" b="1" kern="1200" baseline="0" dirty="0" smtClean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Georgia" panose="02040502050405020303" pitchFamily="18" charset="0"/>
        <a:buChar char="›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Georgia" panose="02040502050405020303" pitchFamily="18" charset="0"/>
        <a:buChar char="›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Georgia" panose="02040502050405020303" pitchFamily="18" charset="0"/>
        <a:buChar char="›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Georgia" panose="02040502050405020303" pitchFamily="18" charset="0"/>
        <a:buChar char="›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Georgia" panose="02040502050405020303" pitchFamily="18" charset="0"/>
        <a:buChar char="›"/>
        <a:defRPr sz="1800" kern="1200">
          <a:solidFill>
            <a:schemeClr val="tx2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regula.luethi@upkbs.ch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475656" y="1628801"/>
            <a:ext cx="7020000" cy="1971650"/>
          </a:xfrm>
        </p:spPr>
        <p:txBody>
          <a:bodyPr/>
          <a:lstStyle/>
          <a:p>
            <a:r>
              <a:rPr lang="de-CH" sz="1800" cap="all" dirty="0" smtClean="0"/>
              <a:t>Home Treatment: </a:t>
            </a:r>
            <a:br>
              <a:rPr lang="de-CH" sz="1800" cap="all" dirty="0" smtClean="0"/>
            </a:br>
            <a:r>
              <a:rPr lang="de-CH" sz="1800" cap="all" dirty="0" smtClean="0"/>
              <a:t>Chancen der interprofessionellen psychiatrischen Beratung und Begleitung zuhause</a:t>
            </a:r>
            <a:endParaRPr lang="de-CH" sz="1800" cap="all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7020000" cy="2160240"/>
          </a:xfrm>
        </p:spPr>
        <p:txBody>
          <a:bodyPr/>
          <a:lstStyle/>
          <a:p>
            <a:r>
              <a:rPr lang="de-CH" sz="1800" cap="all" dirty="0" smtClean="0"/>
              <a:t>Modellprogramme: </a:t>
            </a:r>
            <a:endParaRPr lang="de-CH" sz="1800" cap="all" dirty="0"/>
          </a:p>
          <a:p>
            <a:pPr marL="457200" indent="-457200">
              <a:buFont typeface="+mj-lt"/>
              <a:buAutoNum type="arabicPeriod"/>
            </a:pPr>
            <a:r>
              <a:rPr lang="de-CH" sz="1800" cap="all" dirty="0" smtClean="0"/>
              <a:t>Längerfristige Behandlung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1800" cap="all" dirty="0" smtClean="0"/>
              <a:t>Übergangsbehandlung </a:t>
            </a:r>
          </a:p>
          <a:p>
            <a:pPr marL="457200" indent="-457200">
              <a:buFont typeface="+mj-lt"/>
              <a:buAutoNum type="arabicPeriod"/>
            </a:pPr>
            <a:endParaRPr lang="de-CH" sz="1800" cap="all" dirty="0"/>
          </a:p>
          <a:p>
            <a:r>
              <a:rPr lang="de-CH" sz="1800" cap="all" dirty="0" smtClean="0"/>
              <a:t>Tagung «</a:t>
            </a:r>
            <a:r>
              <a:rPr lang="de-CH" sz="1800" cap="all" dirty="0" err="1" smtClean="0"/>
              <a:t>Housing</a:t>
            </a:r>
            <a:r>
              <a:rPr lang="de-CH" sz="1800" cap="all" dirty="0" smtClean="0"/>
              <a:t> First», 11.April 2019, Basel</a:t>
            </a:r>
          </a:p>
          <a:p>
            <a:endParaRPr lang="de-CH" sz="1800" cap="all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de-CH" dirty="0" smtClean="0"/>
              <a:t>Regula Lüthi</a:t>
            </a:r>
          </a:p>
          <a:p>
            <a:r>
              <a:rPr lang="de-CH" dirty="0" smtClean="0"/>
              <a:t>Direktorin Pflege, MTD, Soziale Arbeit</a:t>
            </a:r>
            <a:endParaRPr lang="de-CH" dirty="0"/>
          </a:p>
        </p:txBody>
      </p:sp>
      <p:pic>
        <p:nvPicPr>
          <p:cNvPr id="5" name="Picture 2" descr="L:\Kommunikation_Marketing\Logo UPK\NEU_2015\UPK\UPK_Logo_RGB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8" b="24282"/>
          <a:stretch/>
        </p:blipFill>
        <p:spPr bwMode="auto">
          <a:xfrm>
            <a:off x="467544" y="332656"/>
            <a:ext cx="3032687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L:\Kommunikation_Marketing\Logo UPK\Logo Universität\UniBas_Logo_DE_Schwarz_RGB_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448" y="5763643"/>
            <a:ext cx="1872208" cy="59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1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Die Letzten Monate extern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Vorstellung in der Psychiatriekommission</a:t>
            </a:r>
          </a:p>
          <a:p>
            <a:r>
              <a:rPr lang="de-CH" dirty="0" smtClean="0"/>
              <a:t>Vorstellung beim WSU, Stiftung Rheinleben und weiteren Interessierten</a:t>
            </a:r>
          </a:p>
          <a:p>
            <a:r>
              <a:rPr lang="de-CH" dirty="0" smtClean="0"/>
              <a:t>Ziel dieser externen Vorstellungen: Klärung der anstehenden Fragen, Vermeiden von Doppelspurigkeiten,  </a:t>
            </a:r>
            <a:r>
              <a:rPr lang="de-CH" dirty="0"/>
              <a:t>E</a:t>
            </a:r>
            <a:r>
              <a:rPr lang="de-CH" dirty="0" smtClean="0"/>
              <a:t>ntgegennahme von Ratschlägen etc.</a:t>
            </a:r>
          </a:p>
          <a:p>
            <a:endParaRPr lang="de-CH" dirty="0" smtClean="0"/>
          </a:p>
          <a:p>
            <a:r>
              <a:rPr lang="de-CH" dirty="0" smtClean="0"/>
              <a:t>Stellenausschreibungen für das interprofessionelle Team auf der Webseite der UPK – alle zu besetzenden Stellen wurden öffentlich ausgeschrieben – es konnten sich interne Mitarbeitende und Externe gleich bewerben. März 19: Teams komplett</a:t>
            </a:r>
          </a:p>
          <a:p>
            <a:r>
              <a:rPr lang="de-CH" dirty="0" smtClean="0"/>
              <a:t>Danach kontinuierliche Berichterstattung an das GD und die Psychiatriekommission bis zum Start der beiden Angebote</a:t>
            </a:r>
          </a:p>
          <a:p>
            <a:r>
              <a:rPr lang="de-CH" dirty="0" smtClean="0"/>
              <a:t>Installation des externen Beirats auf Sommer 2019 hin</a:t>
            </a:r>
          </a:p>
          <a:p>
            <a:r>
              <a:rPr lang="de-CH" dirty="0" smtClean="0"/>
              <a:t>Tag der offenen Tür Sommer 2019</a:t>
            </a:r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20310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Die Letzten Monate Intern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Organisation der Räumlichkeiten und Ausstattungen der beiden Teams</a:t>
            </a:r>
          </a:p>
          <a:p>
            <a:r>
              <a:rPr lang="de-CH" dirty="0" smtClean="0"/>
              <a:t>Entwicklung von Stellenausschreibungen</a:t>
            </a:r>
          </a:p>
          <a:p>
            <a:r>
              <a:rPr lang="de-CH" dirty="0" smtClean="0"/>
              <a:t>Entwicklung von Prozessabläufen – Einbindung des neuen Angebots in schon bestehende Strukturen</a:t>
            </a:r>
          </a:p>
          <a:p>
            <a:r>
              <a:rPr lang="de-CH" dirty="0" smtClean="0"/>
              <a:t>Entwicklung von Zugangskriterien für beide Angebote</a:t>
            </a:r>
          </a:p>
          <a:p>
            <a:r>
              <a:rPr lang="de-CH" dirty="0" smtClean="0"/>
              <a:t>Entwicklung von Öffentlichkeitsmaterialien, wie Flyer, Artikel, Referate etc.</a:t>
            </a:r>
          </a:p>
          <a:p>
            <a:r>
              <a:rPr lang="de-CH" dirty="0" smtClean="0"/>
              <a:t>Entwicklung einer wissenschaftlichen Begleitevaluation</a:t>
            </a:r>
          </a:p>
          <a:p>
            <a:endParaRPr lang="de-CH" dirty="0"/>
          </a:p>
          <a:p>
            <a:endParaRPr lang="de-CH" dirty="0" smtClean="0"/>
          </a:p>
          <a:p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2080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smtClean="0"/>
              <a:t>Ambulantes/aufsuchendes Setting 1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5299" y="1412776"/>
            <a:ext cx="7920000" cy="4896023"/>
          </a:xfrm>
        </p:spPr>
        <p:txBody>
          <a:bodyPr>
            <a:noAutofit/>
          </a:bodyPr>
          <a:lstStyle/>
          <a:p>
            <a:r>
              <a:rPr lang="de-CH" sz="1600" b="1" dirty="0" smtClean="0"/>
              <a:t>INTERDIZSIPLINÄRE BEGLEITUNG</a:t>
            </a:r>
          </a:p>
          <a:p>
            <a:r>
              <a:rPr lang="de-CH" sz="1600" b="1" dirty="0" smtClean="0"/>
              <a:t>Home Treatment «Längerfristige Behandlung»</a:t>
            </a:r>
          </a:p>
          <a:p>
            <a:r>
              <a:rPr lang="de-CH" sz="1600" dirty="0" smtClean="0"/>
              <a:t>Multimorbidität, kombiniert mit grossen Schwierigkeiten im Alltag, sozialer Rückzug – Erlernen von Strategien im Umgang mit Krisen und Adhärenz, soziale Inklusion - interdisziplinäres Fachwissen notwendig, Dauer individuell</a:t>
            </a:r>
          </a:p>
          <a:p>
            <a:r>
              <a:rPr lang="de-CH" sz="1600" b="1" dirty="0" smtClean="0"/>
              <a:t>Home Treatment «Übergangsbehandlung»</a:t>
            </a:r>
          </a:p>
          <a:p>
            <a:r>
              <a:rPr lang="de-CH" sz="1600" dirty="0" smtClean="0"/>
              <a:t>Unsicherheit im Übergang zwischen stationärer Behandlung und Situation zuhause, unklares ambulantes Behandlungssetting -  Interdisziplinäres Fachwissen notwendig, auf drei Monate beschränkt</a:t>
            </a:r>
            <a:endParaRPr lang="de-CH" sz="1600" dirty="0"/>
          </a:p>
          <a:p>
            <a:r>
              <a:rPr lang="de-CH" sz="1600" b="1" dirty="0" smtClean="0"/>
              <a:t>Interdisziplinäres Ambulatorium</a:t>
            </a:r>
          </a:p>
          <a:p>
            <a:r>
              <a:rPr lang="de-CH" sz="1600" dirty="0" smtClean="0"/>
              <a:t>Hohe Absprache im sozialen Netz notwendig, multifaktorielle Problemstellungen auf </a:t>
            </a:r>
            <a:r>
              <a:rPr lang="de-CH" sz="1600" dirty="0"/>
              <a:t>Erkrankungsebene, </a:t>
            </a:r>
            <a:r>
              <a:rPr lang="de-CH" sz="1600" dirty="0" smtClean="0"/>
              <a:t>selbständiges Wohnen möglich - Interdisziplinäres Fachwissen notwendig, Dauer individuell</a:t>
            </a:r>
            <a:endParaRPr lang="de-CH" sz="1600" dirty="0"/>
          </a:p>
          <a:p>
            <a:r>
              <a:rPr lang="de-CH" sz="1600" b="1" dirty="0"/>
              <a:t>Spitex Organisation, </a:t>
            </a:r>
            <a:r>
              <a:rPr lang="de-CH" sz="1600" b="1" dirty="0" smtClean="0"/>
              <a:t>wenig psychiatrisches </a:t>
            </a:r>
            <a:r>
              <a:rPr lang="de-CH" sz="1600" b="1" dirty="0"/>
              <a:t>Fachpersonal vorhanden</a:t>
            </a:r>
          </a:p>
          <a:p>
            <a:r>
              <a:rPr lang="de-CH" sz="1600" dirty="0"/>
              <a:t>Psychische Störung kombiniert mit somatischer Erkrankung, Pat. benötigt viel Unterstützung in Haushaltführung und </a:t>
            </a:r>
            <a:r>
              <a:rPr lang="de-CH" sz="1600" dirty="0" smtClean="0"/>
              <a:t>Alltagsgestaltung im Rahmen von Hauspflege und Haushilfe</a:t>
            </a:r>
            <a:endParaRPr lang="de-CH" sz="1600" dirty="0"/>
          </a:p>
          <a:p>
            <a:endParaRPr lang="de-CH" sz="1600" dirty="0" smtClean="0"/>
          </a:p>
          <a:p>
            <a:endParaRPr lang="de-CH" sz="1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Passgenaue Zuteilung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5561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smtClean="0"/>
              <a:t>Ambulantes/aufsuchendes Setting 2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5299" y="1412776"/>
            <a:ext cx="7920000" cy="4896023"/>
          </a:xfrm>
        </p:spPr>
        <p:txBody>
          <a:bodyPr>
            <a:noAutofit/>
          </a:bodyPr>
          <a:lstStyle/>
          <a:p>
            <a:r>
              <a:rPr lang="de-CH" sz="1600" b="1" dirty="0" smtClean="0"/>
              <a:t>EINZELBEGLEITUNGEN</a:t>
            </a:r>
          </a:p>
          <a:p>
            <a:r>
              <a:rPr lang="de-CH" sz="1600" b="1" dirty="0" smtClean="0"/>
              <a:t>Freiberufliche Pflegefachperson</a:t>
            </a:r>
          </a:p>
          <a:p>
            <a:r>
              <a:rPr lang="de-CH" sz="1600" dirty="0" smtClean="0"/>
              <a:t>Langjährige Beziehungsgestaltung bei chronisch schwer Erkrankten – pflegerische Einzelbegleitung sinnvoll</a:t>
            </a:r>
          </a:p>
          <a:p>
            <a:r>
              <a:rPr lang="de-CH" sz="1600" b="1" dirty="0" smtClean="0"/>
              <a:t>Spitex Organisation, psychiatrisches Fachpersonal vorhanden</a:t>
            </a:r>
          </a:p>
          <a:p>
            <a:r>
              <a:rPr lang="de-CH" sz="1600" dirty="0" smtClean="0"/>
              <a:t>Psychische Störung kombiniert mit somatischer Erkrankung, Pat. benötigt zugleich Unterstützung in Haushaltführung als auch psychiatrisches </a:t>
            </a:r>
            <a:r>
              <a:rPr lang="de-CH" sz="1600" dirty="0" err="1" smtClean="0"/>
              <a:t>know</a:t>
            </a:r>
            <a:r>
              <a:rPr lang="de-CH" sz="1600" dirty="0" smtClean="0"/>
              <a:t> </a:t>
            </a:r>
            <a:r>
              <a:rPr lang="de-CH" sz="1600" dirty="0" err="1" smtClean="0"/>
              <a:t>how</a:t>
            </a:r>
            <a:endParaRPr lang="de-CH" sz="1600" dirty="0" smtClean="0"/>
          </a:p>
          <a:p>
            <a:r>
              <a:rPr lang="de-CH" sz="1600" b="1" dirty="0" smtClean="0"/>
              <a:t>Psychologin</a:t>
            </a:r>
          </a:p>
          <a:p>
            <a:r>
              <a:rPr lang="de-CH" sz="1600" dirty="0" smtClean="0"/>
              <a:t>Psychotherapeutische Aufarbeitung, Pat. in gutes soziales Netz eingebaut</a:t>
            </a:r>
          </a:p>
          <a:p>
            <a:r>
              <a:rPr lang="de-CH" sz="1600" b="1" dirty="0" smtClean="0"/>
              <a:t>Psychiater</a:t>
            </a:r>
          </a:p>
          <a:p>
            <a:r>
              <a:rPr lang="de-CH" sz="1600" dirty="0" smtClean="0"/>
              <a:t>Medikamentöse und psychotherapeutische Behandlung, Pat. in gutes soziales Netz eingebaut</a:t>
            </a:r>
          </a:p>
          <a:p>
            <a:r>
              <a:rPr lang="de-CH" sz="1600" b="1" dirty="0" smtClean="0"/>
              <a:t>Hausarzt/Hausärztin</a:t>
            </a:r>
          </a:p>
          <a:p>
            <a:r>
              <a:rPr lang="de-CH" sz="1600" dirty="0" smtClean="0"/>
              <a:t>Anbindung wegen div. auch somatischer Beschwerden, die vieler Abklärungen und Behandlungen bedürfen, vertrauensvolle Bezugsperson über Jahre, die die wechselnden Unterstützungseinheiten koordiniert</a:t>
            </a:r>
          </a:p>
          <a:p>
            <a:endParaRPr lang="de-CH" sz="1200" dirty="0" smtClean="0"/>
          </a:p>
          <a:p>
            <a:endParaRPr lang="de-CH" sz="1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Passgenaue Zuteilung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3342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dirty="0" smtClean="0"/>
              <a:t>Fazit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5299" y="1412776"/>
            <a:ext cx="7920000" cy="4896023"/>
          </a:xfrm>
        </p:spPr>
        <p:txBody>
          <a:bodyPr>
            <a:noAutofit/>
          </a:bodyPr>
          <a:lstStyle/>
          <a:p>
            <a:r>
              <a:rPr lang="de-CH" sz="1600" dirty="0" smtClean="0"/>
              <a:t>Ambulante und aufsuchende Behandlung muss ebenso passgenau sein wie die stationäre Versorgung</a:t>
            </a:r>
          </a:p>
          <a:p>
            <a:r>
              <a:rPr lang="de-CH" sz="1600" dirty="0" smtClean="0"/>
              <a:t>Es gibt Settings, in denen zu viele Personen im Spiel sind oder die falschen Personen</a:t>
            </a:r>
          </a:p>
          <a:p>
            <a:r>
              <a:rPr lang="de-CH" sz="1600" dirty="0" smtClean="0"/>
              <a:t>Nur weil es viele Angebote in Basel Stadt gibt werden diese nicht immer auch richtig eingesetzt</a:t>
            </a:r>
          </a:p>
          <a:p>
            <a:r>
              <a:rPr lang="de-CH" sz="1600" dirty="0" smtClean="0"/>
              <a:t>Es kann manchmal auch sinnvoll sein, wenn zwei Versorgungseinheiten zeitgleich und in guter Absprache im Einsatz sind </a:t>
            </a:r>
          </a:p>
          <a:p>
            <a:r>
              <a:rPr lang="de-CH" sz="1600" dirty="0" smtClean="0"/>
              <a:t>Es müsste prinzipiell besser darauf geachtet werden, dass alle Angebote nicht unendlich dauern und </a:t>
            </a:r>
            <a:r>
              <a:rPr lang="de-CH" sz="1600" dirty="0" err="1" smtClean="0"/>
              <a:t>chronifizieren</a:t>
            </a:r>
            <a:endParaRPr lang="de-CH" sz="1600" dirty="0" smtClean="0"/>
          </a:p>
          <a:p>
            <a:r>
              <a:rPr lang="de-CH" sz="1600" dirty="0" smtClean="0"/>
              <a:t>Auch schwer psychisch erkrankte Menschen können ohne Fachpersonen ihr Leben meistern oder finden andere Wege, ein eigenständiges Leben zu meistern</a:t>
            </a:r>
          </a:p>
          <a:p>
            <a:r>
              <a:rPr lang="de-CH" sz="1600" dirty="0" smtClean="0"/>
              <a:t>Gesundheitspolitische Ansätze sowie gesellschaftliche Debatten spielen eine ebenso grosse Rolle für die psychische Gesundheit als die passgenauste Behandlung</a:t>
            </a:r>
          </a:p>
          <a:p>
            <a:r>
              <a:rPr lang="de-CH" sz="1600" dirty="0" smtClean="0"/>
              <a:t>Und: »</a:t>
            </a:r>
            <a:r>
              <a:rPr lang="de-CH" sz="1600" dirty="0" err="1"/>
              <a:t>T</a:t>
            </a:r>
            <a:r>
              <a:rPr lang="de-CH" sz="1600" dirty="0" err="1" smtClean="0"/>
              <a:t>here</a:t>
            </a:r>
            <a:r>
              <a:rPr lang="de-CH" sz="1600" dirty="0" smtClean="0"/>
              <a:t> </a:t>
            </a:r>
            <a:r>
              <a:rPr lang="de-CH" sz="1600" dirty="0" err="1" smtClean="0"/>
              <a:t>is</a:t>
            </a:r>
            <a:r>
              <a:rPr lang="de-CH" sz="1600" dirty="0" smtClean="0"/>
              <a:t> </a:t>
            </a:r>
            <a:r>
              <a:rPr lang="de-CH" sz="1600" dirty="0" err="1" smtClean="0"/>
              <a:t>no</a:t>
            </a:r>
            <a:r>
              <a:rPr lang="de-CH" sz="1600" dirty="0" smtClean="0"/>
              <a:t> health </a:t>
            </a:r>
            <a:r>
              <a:rPr lang="de-CH" sz="1600" dirty="0" err="1" smtClean="0"/>
              <a:t>without</a:t>
            </a:r>
            <a:r>
              <a:rPr lang="de-CH" sz="1600" dirty="0" smtClean="0"/>
              <a:t> mental health»</a:t>
            </a:r>
          </a:p>
          <a:p>
            <a:endParaRPr lang="de-CH" sz="1600" dirty="0" smtClean="0"/>
          </a:p>
          <a:p>
            <a:endParaRPr lang="de-CH" sz="12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Passgenaue Zuteilung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1585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b="1" dirty="0">
                <a:solidFill>
                  <a:schemeClr val="accent5">
                    <a:lumMod val="75000"/>
                  </a:schemeClr>
                </a:solidFill>
              </a:rPr>
              <a:t>Fragen, Anliegen, Ratschläge, Kritik ausdrücklich erwünscht!</a:t>
            </a:r>
          </a:p>
          <a:p>
            <a:r>
              <a:rPr lang="de-CH" dirty="0" smtClean="0"/>
              <a:t>Am Besten erreichbar per Mail</a:t>
            </a:r>
            <a:endParaRPr lang="de-CH" dirty="0"/>
          </a:p>
          <a:p>
            <a:endParaRPr lang="de-CH" dirty="0" smtClean="0"/>
          </a:p>
          <a:p>
            <a:r>
              <a:rPr lang="de-CH" dirty="0" smtClean="0"/>
              <a:t>Regula Lüthi</a:t>
            </a:r>
          </a:p>
          <a:p>
            <a:r>
              <a:rPr lang="de-CH" dirty="0" smtClean="0"/>
              <a:t>Direktorin Pflege, MTD, Soziale Arbeit</a:t>
            </a:r>
          </a:p>
          <a:p>
            <a:r>
              <a:rPr lang="de-CH" dirty="0" smtClean="0">
                <a:hlinkClick r:id="rId2"/>
              </a:rPr>
              <a:t>regula.luethi@upkbs.ch</a:t>
            </a:r>
            <a:endParaRPr lang="de-CH" dirty="0" smtClean="0"/>
          </a:p>
          <a:p>
            <a:r>
              <a:rPr lang="de-CH" dirty="0" smtClean="0"/>
              <a:t>061 325 54 83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Zum Schluss:</a:t>
            </a:r>
            <a:endParaRPr lang="de-CH" cap="al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cap="all" dirty="0" smtClean="0"/>
              <a:t>Herzlichen Dank für die Aufmerksamkeit!</a:t>
            </a:r>
            <a:endParaRPr lang="de-CH" cap="all" dirty="0"/>
          </a:p>
        </p:txBody>
      </p:sp>
      <p:pic>
        <p:nvPicPr>
          <p:cNvPr id="9" name="Picture 2" descr="L:\Kommunikation_Marketing\Logo UPK\Logo Universität\UniBas_Logo_DE_Schwarz_RGB_6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753750"/>
            <a:ext cx="1573297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4077559" y="58210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accent1"/>
                </a:solidFill>
              </a:rPr>
              <a:t>http://www.upkbs.ch</a:t>
            </a:r>
            <a:endParaRPr lang="de-CH" dirty="0">
              <a:solidFill>
                <a:schemeClr val="accent1"/>
              </a:solidFill>
            </a:endParaRPr>
          </a:p>
        </p:txBody>
      </p:sp>
      <p:pic>
        <p:nvPicPr>
          <p:cNvPr id="11" name="Picture 2" descr="L:\Kommunikation_Marketing\Logo UPK\NEU_2015\UPK\UPK_Logo_RGB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8" b="24282"/>
          <a:stretch/>
        </p:blipFill>
        <p:spPr bwMode="auto">
          <a:xfrm>
            <a:off x="611560" y="5599350"/>
            <a:ext cx="3032687" cy="81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19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Ausgangslage im Kanton Basel Stadt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Hohe Dichte an Angeboten für psychisch beeinträchtigte Menschen</a:t>
            </a:r>
          </a:p>
          <a:p>
            <a:r>
              <a:rPr lang="de-CH" dirty="0" smtClean="0"/>
              <a:t>Niederschwelligkeit, Übergänge, Unübersichtlichkeit (und psychiatrische Fachkompetenz ) als «Lücke»? In den UPK: aus Schnittstellen Nahtstellen machen</a:t>
            </a: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b="1" dirty="0" smtClean="0"/>
              <a:t>GD und FD stimmen den Modellprogrammen im Nov. 17 zu – der Grosse Rat einstimmig im Nov. 18</a:t>
            </a:r>
            <a:endParaRPr lang="de-CH" b="1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Implementierung der </a:t>
            </a:r>
            <a:r>
              <a:rPr lang="de-CH" dirty="0" smtClean="0"/>
              <a:t>2 Modellprogramme </a:t>
            </a:r>
            <a:r>
              <a:rPr lang="de-CH" dirty="0"/>
              <a:t>mit Start </a:t>
            </a:r>
            <a:r>
              <a:rPr lang="de-CH" dirty="0" smtClean="0"/>
              <a:t>1.4.2019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Budgetneutrale Förderung über eine Projektlaufzeit von 3 Jahren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1369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>
          <a:xfrm>
            <a:off x="675298" y="836712"/>
            <a:ext cx="8217181" cy="504825"/>
          </a:xfrm>
        </p:spPr>
        <p:txBody>
          <a:bodyPr/>
          <a:lstStyle/>
          <a:p>
            <a:r>
              <a:rPr lang="de-CH" cap="all" dirty="0"/>
              <a:t>Aufträge </a:t>
            </a:r>
            <a:r>
              <a:rPr lang="de-CH" cap="all" dirty="0" smtClean="0"/>
              <a:t>der zwei Modellprogramme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Verbesserung </a:t>
            </a:r>
            <a:r>
              <a:rPr lang="de-CH" dirty="0"/>
              <a:t>der Übergänge zwischen ambulanter und stationärer Versorgung und Umsetzung der gesundheitspolitischen Ansprüche «ambulant vor stationär» und «integrierte Versorgung»</a:t>
            </a:r>
          </a:p>
          <a:p>
            <a:endParaRPr lang="de-CH" dirty="0"/>
          </a:p>
          <a:p>
            <a:r>
              <a:rPr lang="de-CH" i="1" dirty="0" smtClean="0"/>
              <a:t>Home Treatment bei High </a:t>
            </a:r>
            <a:r>
              <a:rPr lang="de-CH" i="1" dirty="0" err="1" smtClean="0"/>
              <a:t>Utilizern</a:t>
            </a:r>
            <a:r>
              <a:rPr lang="de-CH" i="1" dirty="0" smtClean="0"/>
              <a:t> (Längerfristige Behandlung) </a:t>
            </a:r>
            <a:r>
              <a:rPr lang="de-CH" dirty="0" smtClean="0"/>
              <a:t>und </a:t>
            </a:r>
            <a:r>
              <a:rPr lang="de-CH" i="1" dirty="0" smtClean="0"/>
              <a:t>Übergangsbehandlung  nach stationärer Behandlung</a:t>
            </a:r>
            <a:r>
              <a:rPr lang="de-CH" dirty="0" smtClean="0"/>
              <a:t>: </a:t>
            </a:r>
            <a:r>
              <a:rPr lang="de-CH" dirty="0"/>
              <a:t>gezielte ambulant-aufsuchende Behandlung zur (Re-) Stabilisierung von Patientinnen und Patienten in ihrem häuslichen Umfeld nach einer stationären </a:t>
            </a:r>
            <a:r>
              <a:rPr lang="de-CH" dirty="0" smtClean="0"/>
              <a:t>Behandlung</a:t>
            </a:r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19264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/>
              <a:t>Strukturelles und </a:t>
            </a:r>
            <a:r>
              <a:rPr lang="de-CH" cap="all" dirty="0" smtClean="0"/>
              <a:t>Organisatorisches 1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Standort Grossraumbüros auf dem Campus UPK</a:t>
            </a:r>
            <a:endParaRPr lang="de-CH" dirty="0"/>
          </a:p>
          <a:p>
            <a:r>
              <a:rPr lang="de-CH" dirty="0" smtClean="0"/>
              <a:t>Telefonische </a:t>
            </a:r>
            <a:r>
              <a:rPr lang="de-CH" dirty="0"/>
              <a:t>Erreichbarkeit über </a:t>
            </a:r>
            <a:r>
              <a:rPr lang="de-CH" dirty="0" smtClean="0"/>
              <a:t>ZA rund </a:t>
            </a:r>
            <a:r>
              <a:rPr lang="de-CH" dirty="0"/>
              <a:t>um die Uhr</a:t>
            </a:r>
          </a:p>
          <a:p>
            <a:r>
              <a:rPr lang="de-CH" dirty="0"/>
              <a:t>Multiprofessionell mit </a:t>
            </a:r>
            <a:r>
              <a:rPr lang="de-CH" dirty="0" smtClean="0"/>
              <a:t>Fachärztin, Psychologie, </a:t>
            </a:r>
            <a:r>
              <a:rPr lang="de-CH" dirty="0"/>
              <a:t>Sozialdienst, Pflege</a:t>
            </a:r>
          </a:p>
          <a:p>
            <a:endParaRPr lang="de-CH" b="1" dirty="0"/>
          </a:p>
          <a:p>
            <a:endParaRPr lang="de-CH" dirty="0"/>
          </a:p>
          <a:p>
            <a:r>
              <a:rPr lang="de-CH" dirty="0" smtClean="0"/>
              <a:t>Vorgesehener Start am 1.4.2019</a:t>
            </a:r>
          </a:p>
          <a:p>
            <a:endParaRPr lang="de-CH" dirty="0"/>
          </a:p>
          <a:p>
            <a:r>
              <a:rPr lang="de-CH" dirty="0" smtClean="0"/>
              <a:t>Wissenschaftliche Begleitung intern</a:t>
            </a:r>
          </a:p>
          <a:p>
            <a:r>
              <a:rPr lang="de-CH" dirty="0" smtClean="0"/>
              <a:t>Begleitung durch einen externen Beirat (Niedergelassene, KESB, Polizei, Angehörige, Betroffene etc. ), max. 8 bis 10 Personen</a:t>
            </a:r>
            <a:endParaRPr lang="de-CH" dirty="0"/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32086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/>
              <a:t>Strukturelles und </a:t>
            </a:r>
            <a:r>
              <a:rPr lang="de-CH" cap="all" dirty="0" smtClean="0"/>
              <a:t>Organisatorisches 2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i="1" dirty="0" smtClean="0"/>
              <a:t>Team Längerfristige Behandlung:</a:t>
            </a:r>
          </a:p>
          <a:p>
            <a:r>
              <a:rPr lang="de-CH" dirty="0"/>
              <a:t>3</a:t>
            </a:r>
            <a:r>
              <a:rPr lang="de-CH" dirty="0" smtClean="0"/>
              <a:t>00% Pflege, 30% Psychiater, 50% Sozialarbeit, 30% Administration</a:t>
            </a:r>
          </a:p>
          <a:p>
            <a:r>
              <a:rPr lang="de-CH" dirty="0" smtClean="0"/>
              <a:t>Pro Person 12 bis 15 Patientinnen und Patienten auf 100%, ergibt insgesamt 45 bis 60 Personen</a:t>
            </a:r>
          </a:p>
          <a:p>
            <a:endParaRPr lang="de-CH" dirty="0"/>
          </a:p>
          <a:p>
            <a:r>
              <a:rPr lang="de-CH" i="1" dirty="0" smtClean="0"/>
              <a:t>Team Übergangsbehandlung:</a:t>
            </a:r>
          </a:p>
          <a:p>
            <a:r>
              <a:rPr lang="de-CH" dirty="0" smtClean="0"/>
              <a:t>Erstes Jahr 400% Pflege, ab zweitem Jahr 600%, 50% Sozialarbeit, 30% Psychiaterin, 30% Administration</a:t>
            </a:r>
          </a:p>
          <a:p>
            <a:r>
              <a:rPr lang="de-CH" dirty="0" smtClean="0"/>
              <a:t>Pro Person ca. 15 Patientinnen und Patienten auf 100%</a:t>
            </a:r>
          </a:p>
          <a:p>
            <a:endParaRPr lang="de-CH" dirty="0"/>
          </a:p>
          <a:p>
            <a:r>
              <a:rPr lang="de-CH" dirty="0" smtClean="0"/>
              <a:t>Synergien können grundsätzlich genutzt werden, die Aufgaben sind aber ziemlich unterschiedlich</a:t>
            </a:r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397234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Übergangsbehandlung Nach stat. Behandlung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smtClean="0"/>
              <a:t>Das Angebot unterstützt den reibungslosen </a:t>
            </a:r>
            <a:r>
              <a:rPr lang="de-CH" dirty="0"/>
              <a:t>Übergang vom stationären in den </a:t>
            </a:r>
            <a:r>
              <a:rPr lang="de-CH" dirty="0" smtClean="0"/>
              <a:t>ambulanten </a:t>
            </a:r>
            <a:r>
              <a:rPr lang="de-CH" dirty="0"/>
              <a:t>Rahmen</a:t>
            </a:r>
          </a:p>
          <a:p>
            <a:r>
              <a:rPr lang="de-CH" dirty="0" smtClean="0"/>
              <a:t>Die Dauer des Angebots </a:t>
            </a:r>
            <a:r>
              <a:rPr lang="de-CH" dirty="0"/>
              <a:t>ist auf 3 Monate begrenzt</a:t>
            </a:r>
          </a:p>
          <a:p>
            <a:r>
              <a:rPr lang="de-CH" dirty="0" smtClean="0"/>
              <a:t>Das interprofessionelle Team beginnt die bedarfsgerechte Entlassungsplanung </a:t>
            </a:r>
            <a:r>
              <a:rPr lang="de-CH" dirty="0"/>
              <a:t>bereits während der </a:t>
            </a:r>
            <a:r>
              <a:rPr lang="de-CH" dirty="0" smtClean="0"/>
              <a:t>stationären </a:t>
            </a:r>
            <a:r>
              <a:rPr lang="de-CH" dirty="0"/>
              <a:t>Behandlung unter aktivem Einbezug der </a:t>
            </a:r>
            <a:r>
              <a:rPr lang="de-CH" dirty="0" smtClean="0"/>
              <a:t>Patientinnen und Patienten </a:t>
            </a:r>
            <a:r>
              <a:rPr lang="de-CH" dirty="0"/>
              <a:t>und </a:t>
            </a:r>
            <a:r>
              <a:rPr lang="de-CH" dirty="0" smtClean="0"/>
              <a:t>der primären </a:t>
            </a:r>
            <a:r>
              <a:rPr lang="de-CH" dirty="0"/>
              <a:t>Bezugsperson(en)</a:t>
            </a:r>
          </a:p>
          <a:p>
            <a:r>
              <a:rPr lang="de-CH" dirty="0" smtClean="0"/>
              <a:t>Das Team organisiert </a:t>
            </a:r>
            <a:r>
              <a:rPr lang="de-CH" dirty="0"/>
              <a:t>und koordiniert externe Dienstleistungen und Hilfsmittel</a:t>
            </a:r>
            <a:r>
              <a:rPr lang="de-CH" dirty="0" smtClean="0"/>
              <a:t>, um </a:t>
            </a:r>
            <a:r>
              <a:rPr lang="de-CH" dirty="0"/>
              <a:t>so die erzielten Behandlungsergebnisse zu sichern und stationäre </a:t>
            </a:r>
            <a:r>
              <a:rPr lang="de-CH" dirty="0" smtClean="0"/>
              <a:t>Wiederaufnahmen </a:t>
            </a:r>
            <a:r>
              <a:rPr lang="de-CH" dirty="0"/>
              <a:t>zu vermeiden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17004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/>
              <a:t>Übergangsbehandlung Nach stat. </a:t>
            </a:r>
            <a:r>
              <a:rPr lang="de-CH" cap="all" dirty="0" smtClean="0"/>
              <a:t>Behandlung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dirty="0" smtClean="0"/>
              <a:t>Sicherstellung </a:t>
            </a:r>
            <a:r>
              <a:rPr lang="de-CH" dirty="0"/>
              <a:t>der Versorgungskontinuität vom stationären in das ambulante </a:t>
            </a:r>
            <a:r>
              <a:rPr lang="de-CH" dirty="0" smtClean="0"/>
              <a:t>Setting</a:t>
            </a:r>
            <a:endParaRPr lang="de-CH" dirty="0"/>
          </a:p>
          <a:p>
            <a:pPr lvl="0"/>
            <a:r>
              <a:rPr lang="de-CH" dirty="0"/>
              <a:t>Verglichen mit </a:t>
            </a:r>
            <a:r>
              <a:rPr lang="de-CH" dirty="0" smtClean="0"/>
              <a:t>Patientinnen/Patienten welche auf die Übergangsbehandlung verzichteten </a:t>
            </a:r>
          </a:p>
          <a:p>
            <a:pPr lvl="1"/>
            <a:r>
              <a:rPr lang="de-CH" dirty="0" smtClean="0"/>
              <a:t>tiefere der </a:t>
            </a:r>
            <a:r>
              <a:rPr lang="de-CH" dirty="0"/>
              <a:t>Anzahl stationärer Aufenthalte </a:t>
            </a:r>
            <a:r>
              <a:rPr lang="de-CH" dirty="0" smtClean="0"/>
              <a:t>(30%</a:t>
            </a:r>
            <a:r>
              <a:rPr lang="de-CH" dirty="0">
                <a:latin typeface="Arial"/>
                <a:cs typeface="Arial"/>
              </a:rPr>
              <a:t> ↓</a:t>
            </a:r>
            <a:r>
              <a:rPr lang="de-CH" dirty="0" smtClean="0"/>
              <a:t>) </a:t>
            </a:r>
          </a:p>
          <a:p>
            <a:pPr lvl="1"/>
            <a:r>
              <a:rPr lang="de-CH" dirty="0" smtClean="0"/>
              <a:t>kürzere kumulierte </a:t>
            </a:r>
            <a:r>
              <a:rPr lang="de-CH" dirty="0"/>
              <a:t>Aufenthaltsdauer </a:t>
            </a:r>
            <a:r>
              <a:rPr lang="de-CH" dirty="0" smtClean="0"/>
              <a:t>(20%</a:t>
            </a:r>
            <a:r>
              <a:rPr lang="de-CH" dirty="0">
                <a:latin typeface="Arial"/>
                <a:cs typeface="Arial"/>
              </a:rPr>
              <a:t> ↓</a:t>
            </a:r>
            <a:r>
              <a:rPr lang="de-CH" dirty="0" smtClean="0"/>
              <a:t>)</a:t>
            </a:r>
          </a:p>
          <a:p>
            <a:pPr lvl="1"/>
            <a:r>
              <a:rPr lang="de-CH" dirty="0" smtClean="0"/>
              <a:t>weniger FUs </a:t>
            </a:r>
            <a:r>
              <a:rPr lang="de-CH" dirty="0"/>
              <a:t>von </a:t>
            </a:r>
            <a:r>
              <a:rPr lang="de-CH" dirty="0" smtClean="0"/>
              <a:t>(20%</a:t>
            </a:r>
            <a:r>
              <a:rPr lang="de-CH" dirty="0" smtClean="0">
                <a:latin typeface="Arial"/>
                <a:cs typeface="Arial"/>
              </a:rPr>
              <a:t>↓</a:t>
            </a:r>
            <a:r>
              <a:rPr lang="de-CH" dirty="0" smtClean="0"/>
              <a:t>) </a:t>
            </a:r>
          </a:p>
          <a:p>
            <a:pPr lvl="1"/>
            <a:r>
              <a:rPr lang="de-CH" dirty="0" smtClean="0"/>
              <a:t>Einsparungen </a:t>
            </a:r>
            <a:r>
              <a:rPr lang="de-CH" dirty="0"/>
              <a:t>für die Kostenträger </a:t>
            </a:r>
            <a:r>
              <a:rPr lang="de-CH" dirty="0" smtClean="0"/>
              <a:t>aufgrund der Reduktion </a:t>
            </a:r>
            <a:r>
              <a:rPr lang="de-CH" dirty="0"/>
              <a:t>der stationären Pflegetage um </a:t>
            </a:r>
            <a:r>
              <a:rPr lang="de-CH" dirty="0" smtClean="0"/>
              <a:t>(40%) </a:t>
            </a:r>
          </a:p>
          <a:p>
            <a:pPr lvl="1"/>
            <a:endParaRPr lang="de-CH" dirty="0"/>
          </a:p>
          <a:p>
            <a:r>
              <a:rPr lang="de-CH" dirty="0" smtClean="0"/>
              <a:t>Entwicklung </a:t>
            </a:r>
            <a:r>
              <a:rPr lang="de-CH" dirty="0"/>
              <a:t>und Anwendung einer qualitativen Befragung zur Zufriedenheit und Entlastung der </a:t>
            </a:r>
            <a:r>
              <a:rPr lang="de-CH" dirty="0" smtClean="0"/>
              <a:t>Angehörigen, Patientinnen/Patienten und </a:t>
            </a:r>
            <a:r>
              <a:rPr lang="de-CH" dirty="0" err="1" smtClean="0"/>
              <a:t>Zuweisern</a:t>
            </a:r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ZIELWERTE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74916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 smtClean="0"/>
              <a:t>Längerfristige Behandlung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CH" dirty="0" smtClean="0"/>
              <a:t>Interprofessionelles Team </a:t>
            </a:r>
            <a:r>
              <a:rPr lang="de-CH" dirty="0"/>
              <a:t>ist zuständig für eine definierte Gruppe von PatientInnen, die </a:t>
            </a:r>
            <a:r>
              <a:rPr lang="de-CH" dirty="0" smtClean="0"/>
              <a:t>aufgrund </a:t>
            </a:r>
            <a:r>
              <a:rPr lang="de-CH" dirty="0"/>
              <a:t>ihrer lang anhaltenden und schweren psychischen Erkrankung </a:t>
            </a:r>
            <a:r>
              <a:rPr lang="de-CH" dirty="0" smtClean="0"/>
              <a:t>in der </a:t>
            </a:r>
            <a:r>
              <a:rPr lang="de-CH" dirty="0"/>
              <a:t>Vergangenheit wiederholt (und möglicherweise gegen ihren Willen</a:t>
            </a:r>
            <a:r>
              <a:rPr lang="de-CH" dirty="0" smtClean="0"/>
              <a:t>) aufgenommen </a:t>
            </a:r>
            <a:r>
              <a:rPr lang="de-CH" dirty="0"/>
              <a:t>werden mussten und nach ihrer Entlassung weiterhin </a:t>
            </a:r>
            <a:r>
              <a:rPr lang="de-CH" dirty="0" smtClean="0"/>
              <a:t>eine </a:t>
            </a:r>
            <a:r>
              <a:rPr lang="de-CH" dirty="0"/>
              <a:t>umfassende Behandlung und Betreuung benötigen</a:t>
            </a:r>
          </a:p>
          <a:p>
            <a:r>
              <a:rPr lang="de-CH" dirty="0" smtClean="0"/>
              <a:t>Das Team </a:t>
            </a:r>
            <a:r>
              <a:rPr lang="de-CH" dirty="0"/>
              <a:t>stellt Kontakt zu diesen PatientInnen nachdrücklich her</a:t>
            </a:r>
          </a:p>
          <a:p>
            <a:r>
              <a:rPr lang="de-CH" dirty="0" smtClean="0"/>
              <a:t>Das Team </a:t>
            </a:r>
            <a:r>
              <a:rPr lang="de-CH" dirty="0"/>
              <a:t>versucht diese PatientInnen in ihrem sozialen Umfeld zu </a:t>
            </a:r>
            <a:r>
              <a:rPr lang="de-CH" dirty="0" smtClean="0"/>
              <a:t>stabilisieren</a:t>
            </a:r>
            <a:endParaRPr lang="de-CH" dirty="0"/>
          </a:p>
          <a:p>
            <a:r>
              <a:rPr lang="de-CH" dirty="0"/>
              <a:t>Aufsuchende Betreuung durch das </a:t>
            </a:r>
            <a:r>
              <a:rPr lang="de-CH" dirty="0" smtClean="0"/>
              <a:t>Team </a:t>
            </a:r>
            <a:r>
              <a:rPr lang="de-CH" dirty="0"/>
              <a:t>ist zeitlich nicht befristet und </a:t>
            </a:r>
            <a:r>
              <a:rPr lang="de-CH" dirty="0" smtClean="0"/>
              <a:t>kann </a:t>
            </a:r>
            <a:r>
              <a:rPr lang="de-CH" dirty="0"/>
              <a:t>sich bei Bedarf auch über mehrere Jahre erstrecken</a:t>
            </a:r>
          </a:p>
          <a:p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cap="all" dirty="0" smtClean="0"/>
              <a:t>Aufsuchende Psychiatrie UPK</a:t>
            </a:r>
            <a:endParaRPr lang="de-CH" cap="all" dirty="0"/>
          </a:p>
        </p:txBody>
      </p:sp>
    </p:spTree>
    <p:extLst>
      <p:ext uri="{BB962C8B-B14F-4D97-AF65-F5344CB8AC3E}">
        <p14:creationId xmlns:p14="http://schemas.microsoft.com/office/powerpoint/2010/main" val="15441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cap="all" dirty="0"/>
              <a:t>Home Treatment </a:t>
            </a:r>
            <a:r>
              <a:rPr lang="de-CH" cap="all" dirty="0" smtClean="0"/>
              <a:t>– Längerfristige Behandlung</a:t>
            </a:r>
            <a:endParaRPr lang="de-CH" cap="all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CH" dirty="0"/>
              <a:t>Schaffung eines patientenorientierten, integrierten und kosteneffizienten Behandlungsangebots für Patienten/Patientinnen mit hoher Inanspruchnahme stationärer psychiatrischer </a:t>
            </a:r>
            <a:r>
              <a:rPr lang="de-CH" dirty="0" smtClean="0"/>
              <a:t>Leistungen</a:t>
            </a:r>
          </a:p>
          <a:p>
            <a:pPr lvl="0"/>
            <a:endParaRPr lang="de-CH" dirty="0"/>
          </a:p>
          <a:p>
            <a:pPr lvl="0"/>
            <a:r>
              <a:rPr lang="de-CH" dirty="0"/>
              <a:t>Verglichen mit </a:t>
            </a:r>
            <a:r>
              <a:rPr lang="de-CH" dirty="0" err="1" smtClean="0"/>
              <a:t>PatientInnen</a:t>
            </a:r>
            <a:r>
              <a:rPr lang="de-CH" dirty="0" smtClean="0"/>
              <a:t>, welche auf </a:t>
            </a:r>
            <a:r>
              <a:rPr lang="de-CH" dirty="0"/>
              <a:t>H</a:t>
            </a:r>
            <a:r>
              <a:rPr lang="de-CH" dirty="0" smtClean="0"/>
              <a:t>ome </a:t>
            </a:r>
            <a:r>
              <a:rPr lang="de-CH" dirty="0"/>
              <a:t>T</a:t>
            </a:r>
            <a:r>
              <a:rPr lang="de-CH" dirty="0" smtClean="0"/>
              <a:t>reatment verzichten</a:t>
            </a:r>
            <a:endParaRPr lang="de-CH" dirty="0"/>
          </a:p>
          <a:p>
            <a:pPr lvl="1"/>
            <a:r>
              <a:rPr lang="de-CH" dirty="0"/>
              <a:t>tiefere </a:t>
            </a:r>
            <a:r>
              <a:rPr lang="de-CH" dirty="0" smtClean="0"/>
              <a:t>Anzahl </a:t>
            </a:r>
            <a:r>
              <a:rPr lang="de-CH" dirty="0"/>
              <a:t>stationärer Aufenthalte (30%</a:t>
            </a:r>
            <a:r>
              <a:rPr lang="de-CH" dirty="0">
                <a:latin typeface="Arial"/>
                <a:cs typeface="Arial"/>
              </a:rPr>
              <a:t> ↓</a:t>
            </a:r>
            <a:r>
              <a:rPr lang="de-CH" dirty="0"/>
              <a:t>) </a:t>
            </a:r>
          </a:p>
          <a:p>
            <a:pPr lvl="1"/>
            <a:r>
              <a:rPr lang="de-CH" dirty="0"/>
              <a:t>kürzere kumulierte Aufenthaltsdauer (20%</a:t>
            </a:r>
            <a:r>
              <a:rPr lang="de-CH" dirty="0">
                <a:latin typeface="Arial"/>
                <a:cs typeface="Arial"/>
              </a:rPr>
              <a:t> ↓</a:t>
            </a:r>
            <a:r>
              <a:rPr lang="de-CH" dirty="0"/>
              <a:t>)</a:t>
            </a:r>
          </a:p>
          <a:p>
            <a:pPr lvl="1"/>
            <a:r>
              <a:rPr lang="de-CH" dirty="0"/>
              <a:t>weniger FUs von (20%</a:t>
            </a:r>
            <a:r>
              <a:rPr lang="de-CH" dirty="0">
                <a:latin typeface="Arial"/>
                <a:cs typeface="Arial"/>
              </a:rPr>
              <a:t>↓</a:t>
            </a:r>
            <a:r>
              <a:rPr lang="de-CH" dirty="0"/>
              <a:t>) </a:t>
            </a:r>
          </a:p>
          <a:p>
            <a:pPr lvl="1"/>
            <a:r>
              <a:rPr lang="de-CH" dirty="0"/>
              <a:t>Einsparungen für die Kostenträger aufgrund der Reduktion der stationären Pflegetage um </a:t>
            </a:r>
            <a:r>
              <a:rPr lang="de-CH" dirty="0" smtClean="0"/>
              <a:t>(30%</a:t>
            </a:r>
            <a:r>
              <a:rPr lang="de-CH" dirty="0">
                <a:latin typeface="Arial"/>
                <a:cs typeface="Arial"/>
              </a:rPr>
              <a:t> ↓</a:t>
            </a:r>
            <a:r>
              <a:rPr lang="de-CH" dirty="0" smtClean="0"/>
              <a:t>) </a:t>
            </a:r>
          </a:p>
          <a:p>
            <a:pPr lvl="1"/>
            <a:endParaRPr lang="de-CH" dirty="0"/>
          </a:p>
          <a:p>
            <a:r>
              <a:rPr lang="de-CH" dirty="0"/>
              <a:t>Steigerung der Patientenzufriedenheit um 10% verglichen mit den Abteilungen des „Zentrums für Psychotische Erkrankungen“ der </a:t>
            </a:r>
            <a:r>
              <a:rPr lang="de-CH" dirty="0" smtClean="0"/>
              <a:t>UPK</a:t>
            </a:r>
            <a:endParaRPr lang="de-CH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ZIELWERTE</a:t>
            </a:r>
          </a:p>
        </p:txBody>
      </p:sp>
    </p:spTree>
    <p:extLst>
      <p:ext uri="{BB962C8B-B14F-4D97-AF65-F5344CB8AC3E}">
        <p14:creationId xmlns:p14="http://schemas.microsoft.com/office/powerpoint/2010/main" val="1720867041"/>
      </p:ext>
    </p:extLst>
  </p:cSld>
  <p:clrMapOvr>
    <a:masterClrMapping/>
  </p:clrMapOvr>
</p:sld>
</file>

<file path=ppt/theme/theme1.xml><?xml version="1.0" encoding="utf-8"?>
<a:theme xmlns:a="http://schemas.openxmlformats.org/drawingml/2006/main" name="1.10 Praesentationsvorlage PowerPoint UPK">
  <a:themeElements>
    <a:clrScheme name="UPK Design">
      <a:dk1>
        <a:srgbClr val="5B5055"/>
      </a:dk1>
      <a:lt1>
        <a:sysClr val="window" lastClr="FFFFFF"/>
      </a:lt1>
      <a:dk2>
        <a:srgbClr val="000000"/>
      </a:dk2>
      <a:lt2>
        <a:srgbClr val="FFFFFF"/>
      </a:lt2>
      <a:accent1>
        <a:srgbClr val="E95D0F"/>
      </a:accent1>
      <a:accent2>
        <a:srgbClr val="5B5055"/>
      </a:accent2>
      <a:accent3>
        <a:srgbClr val="7D3F0C"/>
      </a:accent3>
      <a:accent4>
        <a:srgbClr val="5B5055"/>
      </a:accent4>
      <a:accent5>
        <a:srgbClr val="F59C6B"/>
      </a:accent5>
      <a:accent6>
        <a:srgbClr val="EB8632"/>
      </a:accent6>
      <a:hlink>
        <a:srgbClr val="1F497D"/>
      </a:hlink>
      <a:folHlink>
        <a:srgbClr val="C6D9F0"/>
      </a:folHlink>
    </a:clrScheme>
    <a:fontScheme name="UPK Schriftarten">
      <a:majorFont>
        <a:latin typeface="Verdana"/>
        <a:ea typeface=""/>
        <a:cs typeface=""/>
      </a:majorFont>
      <a:minorFont>
        <a:latin typeface="Georgi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1.10 Praesentationsvorlage PowerPoint UPK</Template>
  <TotalTime>0</TotalTime>
  <Words>1193</Words>
  <Application>Microsoft Office PowerPoint</Application>
  <PresentationFormat>Bildschirmpräsentation (4:3)</PresentationFormat>
  <Paragraphs>145</Paragraphs>
  <Slides>15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1.10 Praesentationsvorlage PowerPoint UPK</vt:lpstr>
      <vt:lpstr>Home Treatment:  Chancen der interprofessionellen psychiatrischen Beratung und Begleitung zuhause</vt:lpstr>
      <vt:lpstr>Aufsuchende Psychiatrie UPK</vt:lpstr>
      <vt:lpstr>Aufsuchende Psychiatrie UPK</vt:lpstr>
      <vt:lpstr>Aufsuchende Psychiatrie UPK</vt:lpstr>
      <vt:lpstr>Aufsuchende Psychiatrie UPK</vt:lpstr>
      <vt:lpstr>Aufsuchende Psychiatrie UPK</vt:lpstr>
      <vt:lpstr>ZIELWERTE</vt:lpstr>
      <vt:lpstr>Aufsuchende Psychiatrie UPK</vt:lpstr>
      <vt:lpstr>ZIELWERTE</vt:lpstr>
      <vt:lpstr>Aufsuchende Psychiatrie UPK</vt:lpstr>
      <vt:lpstr>Aufsuchende Psychiatrie UPK</vt:lpstr>
      <vt:lpstr>Passgenaue Zuteilung</vt:lpstr>
      <vt:lpstr>Passgenaue Zuteilung</vt:lpstr>
      <vt:lpstr>Passgenaue Zuteilung</vt:lpstr>
      <vt:lpstr>Herzlichen Dank für die Aufmerksamkeit!</vt:lpstr>
    </vt:vector>
  </TitlesOfParts>
  <Company>UPK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Baumann, Susy (Sekretariat Pflege und Qualität)</dc:creator>
  <cp:lastModifiedBy>Lüthi, Regula</cp:lastModifiedBy>
  <cp:revision>49</cp:revision>
  <cp:lastPrinted>2018-01-12T08:58:51Z</cp:lastPrinted>
  <dcterms:created xsi:type="dcterms:W3CDTF">2017-12-13T07:02:52Z</dcterms:created>
  <dcterms:modified xsi:type="dcterms:W3CDTF">2019-04-09T06:12:24Z</dcterms:modified>
</cp:coreProperties>
</file>